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23" r:id="rId1"/>
  </p:sldMasterIdLst>
  <p:notesMasterIdLst>
    <p:notesMasterId r:id="rId11"/>
  </p:notesMasterIdLst>
  <p:handoutMasterIdLst>
    <p:handoutMasterId r:id="rId12"/>
  </p:handoutMasterIdLst>
  <p:sldIdLst>
    <p:sldId id="623" r:id="rId2"/>
    <p:sldId id="1279" r:id="rId3"/>
    <p:sldId id="1292" r:id="rId4"/>
    <p:sldId id="1288" r:id="rId5"/>
    <p:sldId id="1289" r:id="rId6"/>
    <p:sldId id="1287" r:id="rId7"/>
    <p:sldId id="1290" r:id="rId8"/>
    <p:sldId id="1291" r:id="rId9"/>
    <p:sldId id="1286" r:id="rId10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B8CA"/>
    <a:srgbClr val="367B8E"/>
    <a:srgbClr val="000000"/>
    <a:srgbClr val="719500"/>
    <a:srgbClr val="A63F1E"/>
    <a:srgbClr val="820150"/>
    <a:srgbClr val="007836"/>
    <a:srgbClr val="CCFFFF"/>
    <a:srgbClr val="E2EDF0"/>
    <a:srgbClr val="BE0F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0E5BA2-CBAD-4564-9DD1-D39647BCA857}" v="7" dt="2025-06-04T18:42:02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82" autoAdjust="0"/>
    <p:restoredTop sz="93583" autoAdjust="0"/>
  </p:normalViewPr>
  <p:slideViewPr>
    <p:cSldViewPr snapToGrid="0" snapToObjects="1">
      <p:cViewPr varScale="1">
        <p:scale>
          <a:sx n="84" d="100"/>
          <a:sy n="84" d="100"/>
        </p:scale>
        <p:origin x="480" y="78"/>
      </p:cViewPr>
      <p:guideLst>
        <p:guide orient="horz" pos="2592"/>
        <p:guide pos="46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0" d="100"/>
          <a:sy n="90" d="100"/>
        </p:scale>
        <p:origin x="41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A69A9C-1087-184F-8370-423E175D9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90E3D-F5E5-0D40-B323-A25B85CF9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E50B8-2EF8-564F-AE86-D84E6C503530}" type="datetimeFigureOut">
              <a:rPr lang="en-US" smtClean="0"/>
              <a:t>6/4/2025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3AA97-2F38-5340-B685-1E0EA3E358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32F3-25A6-284F-A24C-5FD21AE6BE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78BA3-E235-9946-9A4D-07E907F68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00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8D20-1945-7145-91A2-3D134BDA25E2}" type="datetimeFigureOut">
              <a:rPr lang="en-US" smtClean="0"/>
              <a:t>6/4/2025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104DB-87CA-D64F-AB86-DB2520DDF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5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D1D2D3"/>
              </a:solidFill>
              <a:effectLst/>
              <a:highlight>
                <a:srgbClr val="222529"/>
              </a:highlight>
              <a:latin typeface="Slack-Lat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38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21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CF8E9C-8C75-0900-7D8D-057A9EB85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431A0F-7106-244A-E2DC-961BFAD090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F51AA9-BE83-5746-C90D-19F6D227AB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3CB37E-1E1F-3FF0-AEA8-88DA7978A4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72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52E4B0-C4EE-59FF-4BED-D6508FCF1C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66F4F2-348E-62D1-05E3-E219CB9568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BF4272-03D8-BA0A-4D85-CC9E23E697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3C1F2-0D12-E198-13F7-99DD597EAC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325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1B8265-49B6-CB8E-0AC3-4AFB22951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018529C-901E-AC95-2567-AA0D6AE2E6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A1F7F0-D551-106E-A5DA-202C4F2A38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467447-5F0E-A892-9635-F2D5CBAA2C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139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C1DAC-C326-11BC-9AF7-343C66692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D6B253-2B2B-0DA7-F706-07B366701C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5AA3C2-5C5B-A252-5BD9-7714D3114A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14CD6-FB41-4FA3-1C55-01951BF01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395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1B7B8-2545-62C6-68B6-CCFBF0F24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189A59-B38E-5025-1D6E-DB7853C078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D4B808-355B-EF3F-51A4-485B267D09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608DBF-BF08-B115-C24E-10CE068B3D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889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728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_Plain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7289D2-1224-C341-B224-04C5855E3D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8BD689-91DA-4A4E-9531-B06ECB8793E8}"/>
              </a:ext>
            </a:extLst>
          </p:cNvPr>
          <p:cNvSpPr/>
          <p:nvPr userDrawn="1"/>
        </p:nvSpPr>
        <p:spPr>
          <a:xfrm>
            <a:off x="-2396" y="7086600"/>
            <a:ext cx="14630400" cy="11439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4385" y="431800"/>
            <a:ext cx="5937948" cy="2928103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3313" y="3700664"/>
            <a:ext cx="5227973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4384" y="4065542"/>
            <a:ext cx="5227973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title</a:t>
            </a:r>
          </a:p>
        </p:txBody>
      </p:sp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3314" y="6111267"/>
            <a:ext cx="3290888" cy="43815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fld id="{ABD4F8E3-4ED9-44B4-99E6-8A3D2CF8D415}" type="datetime4">
              <a:rPr lang="en-US" smtClean="0"/>
              <a:pPr/>
              <a:t>June 4, 2025</a:t>
            </a:fld>
            <a:endParaRPr lang="en-US" dirty="0"/>
          </a:p>
        </p:txBody>
      </p:sp>
      <p:sp>
        <p:nvSpPr>
          <p:cNvPr id="26" name="Text Placeholder 19">
            <a:extLst>
              <a:ext uri="{FF2B5EF4-FFF2-40B4-BE49-F238E27FC236}">
                <a16:creationId xmlns:a16="http://schemas.microsoft.com/office/drawing/2014/main" id="{686FDA63-98BC-2849-A21D-7452F22759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3313" y="4475364"/>
            <a:ext cx="5227973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27" name="Text Placeholder 19">
            <a:extLst>
              <a:ext uri="{FF2B5EF4-FFF2-40B4-BE49-F238E27FC236}">
                <a16:creationId xmlns:a16="http://schemas.microsoft.com/office/drawing/2014/main" id="{3F77D5C4-BA18-5942-97BA-71988C1726F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4384" y="4840242"/>
            <a:ext cx="5227973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 dirty="0"/>
              <a:t>Click to add presenter’s title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E5C0DC0-DBF5-EE44-B0F1-7C564C8238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327603" y="7228764"/>
            <a:ext cx="10972800" cy="887105"/>
            <a:chOff x="1124316" y="233323"/>
            <a:chExt cx="12575241" cy="101665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32E1188F-41DA-3249-8CA4-895209D71F0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124316" y="310836"/>
              <a:ext cx="885074" cy="863686"/>
            </a:xfrm>
            <a:prstGeom prst="rect">
              <a:avLst/>
            </a:prstGeom>
          </p:spPr>
        </p:pic>
        <p:pic>
          <p:nvPicPr>
            <p:cNvPr id="24" name="Picture 4" descr="Image result for Lawrence Berkeley National Laboratory logo">
              <a:extLst>
                <a:ext uri="{FF2B5EF4-FFF2-40B4-BE49-F238E27FC236}">
                  <a16:creationId xmlns:a16="http://schemas.microsoft.com/office/drawing/2014/main" id="{D9E5C77E-2BCB-164D-8565-3A88F787128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8" t="3580" r="3919" b="3767"/>
            <a:stretch/>
          </p:blipFill>
          <p:spPr bwMode="auto">
            <a:xfrm>
              <a:off x="2310615" y="233323"/>
              <a:ext cx="1199132" cy="1016653"/>
            </a:xfrm>
            <a:prstGeom prst="roundRect">
              <a:avLst>
                <a:gd name="adj" fmla="val 0"/>
              </a:avLst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8" descr="Image result for Tufts University logo">
              <a:extLst>
                <a:ext uri="{FF2B5EF4-FFF2-40B4-BE49-F238E27FC236}">
                  <a16:creationId xmlns:a16="http://schemas.microsoft.com/office/drawing/2014/main" id="{D64D90CF-8A6E-3143-AD2A-F10C26FA4F0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5403" y="502517"/>
              <a:ext cx="1106694" cy="480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0" descr="Image result for University of California, Davis logo">
              <a:extLst>
                <a:ext uri="{FF2B5EF4-FFF2-40B4-BE49-F238E27FC236}">
                  <a16:creationId xmlns:a16="http://schemas.microsoft.com/office/drawing/2014/main" id="{73D51DEB-77C0-5B4B-BE5F-529406FA444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5632" y="533232"/>
              <a:ext cx="1645921" cy="418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2" descr="Image result for University of Denver logo">
              <a:extLst>
                <a:ext uri="{FF2B5EF4-FFF2-40B4-BE49-F238E27FC236}">
                  <a16:creationId xmlns:a16="http://schemas.microsoft.com/office/drawing/2014/main" id="{4AA08071-4F2B-7C4D-BC2F-7A08448C7A4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59" b="21429"/>
            <a:stretch/>
          </p:blipFill>
          <p:spPr bwMode="auto">
            <a:xfrm>
              <a:off x="8191678" y="493161"/>
              <a:ext cx="1494888" cy="499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4" descr="Image result for University of Houston logo">
              <a:extLst>
                <a:ext uri="{FF2B5EF4-FFF2-40B4-BE49-F238E27FC236}">
                  <a16:creationId xmlns:a16="http://schemas.microsoft.com/office/drawing/2014/main" id="{200D8F7C-3288-464D-8819-6172B50BCA8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41" b="21748"/>
            <a:stretch/>
          </p:blipFill>
          <p:spPr bwMode="auto">
            <a:xfrm>
              <a:off x="9805360" y="533232"/>
              <a:ext cx="1827086" cy="418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6" descr="Image result for University of Maryland logo">
              <a:extLst>
                <a:ext uri="{FF2B5EF4-FFF2-40B4-BE49-F238E27FC236}">
                  <a16:creationId xmlns:a16="http://schemas.microsoft.com/office/drawing/2014/main" id="{67FFF083-E4E4-0E45-98C8-2FAE4502E58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6" t="31661" b="31895"/>
            <a:stretch/>
          </p:blipFill>
          <p:spPr bwMode="auto">
            <a:xfrm>
              <a:off x="11795250" y="546616"/>
              <a:ext cx="1904307" cy="364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>
              <a:extLst>
                <a:ext uri="{FF2B5EF4-FFF2-40B4-BE49-F238E27FC236}">
                  <a16:creationId xmlns:a16="http://schemas.microsoft.com/office/drawing/2014/main" id="{2C2074B4-BDFD-A04A-A57B-657111BDE8D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22954" y="292925"/>
              <a:ext cx="1058116" cy="899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B4559030-F6AF-5E47-B550-252DE2472BD2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3370" y="7278992"/>
            <a:ext cx="2374900" cy="812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EA142F-C34F-4204-9F2C-20265611EA3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55499" y="7153710"/>
            <a:ext cx="14077905" cy="9621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DE4C1CB-2AB3-B1DF-F50A-C5F80E52805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165734" y="7086600"/>
            <a:ext cx="1398451" cy="109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9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457200"/>
            <a:ext cx="7772400" cy="7315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0" y="6858000"/>
            <a:ext cx="77724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175" y="2295525"/>
            <a:ext cx="4835425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131034" y="4373033"/>
            <a:ext cx="4812565" cy="34290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 marL="822960" indent="-274320">
              <a:buFont typeface="Wingdings" panose="05000000000000000000" pitchFamily="2" charset="2"/>
              <a:buChar char="§"/>
              <a:defRPr sz="2400"/>
            </a:lvl2pPr>
            <a:lvl3pPr marL="1371600" indent="-274320">
              <a:buFont typeface="Wingdings" panose="05000000000000000000" pitchFamily="2" charset="2"/>
              <a:buChar char="ü"/>
              <a:defRPr sz="2000"/>
            </a:lvl3pPr>
            <a:lvl4pPr>
              <a:defRPr sz="1800"/>
            </a:lvl4pPr>
            <a:lvl5pPr marL="2468880" indent="-274320"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A86FAFB9-0DC0-4AB0-9E8B-6EC7C8ABAA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6A153D7-EA56-E14B-9DA0-424742D810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105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30642" y="457199"/>
            <a:ext cx="7772400" cy="7315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134946" y="4373033"/>
            <a:ext cx="4834469" cy="34290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 marL="822960" indent="-274320">
              <a:buFont typeface="Wingdings" panose="05000000000000000000" pitchFamily="2" charset="2"/>
              <a:buChar char="§"/>
              <a:defRPr sz="2400"/>
            </a:lvl2pPr>
            <a:lvl3pPr marL="1371600" indent="-274320">
              <a:buFont typeface="Wingdings" panose="05000000000000000000" pitchFamily="2" charset="2"/>
              <a:buChar char="ü"/>
              <a:defRPr sz="2000"/>
            </a:lvl3pPr>
            <a:lvl4pPr>
              <a:defRPr sz="1800"/>
            </a:lvl4pPr>
            <a:lvl5pPr marL="2468880" indent="-274320"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 dirty="0"/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08FBEF60-4239-4E67-A385-B22B813AD4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2087" y="2295525"/>
            <a:ext cx="4857329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B51ED7C-8CE9-0744-B5D7-1A5240E6DC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017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4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05834" y="145430"/>
            <a:ext cx="10067365" cy="1100666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108026" y="2057399"/>
            <a:ext cx="12801600" cy="5486401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27FD9ED-F4EC-EB4A-AA54-4983CDC53F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955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515600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00800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15600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0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0800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15600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15600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9122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131982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 marL="822960" indent="-274320">
              <a:buFont typeface="Wingdings" panose="05000000000000000000" pitchFamily="2" charset="2"/>
              <a:buChar char="§"/>
              <a:defRPr sz="2400"/>
            </a:lvl2pPr>
            <a:lvl3pPr marL="1371600" indent="-274320">
              <a:buFont typeface="Wingdings" panose="05000000000000000000" pitchFamily="2" charset="2"/>
              <a:buChar char="ü"/>
              <a:defRPr sz="2000"/>
            </a:lvl3pPr>
            <a:lvl4pPr>
              <a:defRPr sz="1800"/>
            </a:lvl4pPr>
            <a:lvl5pPr marL="2468880" indent="-274320"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 dirty="0"/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8259C4D6-850D-4393-9434-3F69451FB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E3F512F-8964-4049-A465-108B30A3BD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8052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9123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09123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06621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06621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9123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09123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06621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06621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 dirty="0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109123" y="2194560"/>
            <a:ext cx="12801600" cy="52588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8520C0B-63E4-8146-B06F-2D4679E9C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05834" y="145430"/>
            <a:ext cx="10067365" cy="1100666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3266B96E-7D80-AF4D-AC37-C7FC2FD8AB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8052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8052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08052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06086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06086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052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08052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606086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06086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 dirty="0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F80F1A3-CAFA-0B44-BCCA-72F4C1583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05834" y="145430"/>
            <a:ext cx="10067365" cy="1100666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6DCDE31-DD30-6C42-9BF0-5BD4856E97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8052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426C85-EDFE-9B42-A0F8-C6772984A1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8052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14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E1C357C8-C000-834F-9E7E-3C24C0C015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</a:blip>
          <a:srcRect l="4675" b="15475"/>
          <a:stretch/>
        </p:blipFill>
        <p:spPr>
          <a:xfrm>
            <a:off x="683940" y="0"/>
            <a:ext cx="13946459" cy="6956039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0E1707B-781E-9C44-9D59-6CDED5AB0AE3}"/>
              </a:ext>
            </a:extLst>
          </p:cNvPr>
          <p:cNvSpPr/>
          <p:nvPr userDrawn="1"/>
        </p:nvSpPr>
        <p:spPr>
          <a:xfrm>
            <a:off x="687378" y="0"/>
            <a:ext cx="11203260" cy="6956039"/>
          </a:xfrm>
          <a:prstGeom prst="rect">
            <a:avLst/>
          </a:prstGeom>
          <a:gradFill>
            <a:gsLst>
              <a:gs pos="3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3">
            <a:extLst>
              <a:ext uri="{FF2B5EF4-FFF2-40B4-BE49-F238E27FC236}">
                <a16:creationId xmlns:a16="http://schemas.microsoft.com/office/drawing/2014/main" id="{D264A066-9C58-1E42-859E-D9F3298ED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B3EAA1C-BD64-3543-9D36-9AF4A158E70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07363" y="7071131"/>
            <a:ext cx="12924364" cy="1065654"/>
            <a:chOff x="1124316" y="221125"/>
            <a:chExt cx="12575241" cy="1036865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E2D9436-F1AA-D74D-836A-889A058723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124316" y="310836"/>
              <a:ext cx="885074" cy="863686"/>
            </a:xfrm>
            <a:prstGeom prst="rect">
              <a:avLst/>
            </a:prstGeom>
          </p:spPr>
        </p:pic>
        <p:pic>
          <p:nvPicPr>
            <p:cNvPr id="24" name="Picture 4" descr="Image result for Lawrence Berkeley National Laboratory logo">
              <a:extLst>
                <a:ext uri="{FF2B5EF4-FFF2-40B4-BE49-F238E27FC236}">
                  <a16:creationId xmlns:a16="http://schemas.microsoft.com/office/drawing/2014/main" id="{9068B0B0-DF98-7743-B0F9-B1A70B871AC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96" t="2467" r="3457" b="3038"/>
            <a:stretch/>
          </p:blipFill>
          <p:spPr bwMode="auto">
            <a:xfrm>
              <a:off x="2304261" y="221125"/>
              <a:ext cx="1211432" cy="1036865"/>
            </a:xfrm>
            <a:prstGeom prst="roundRect">
              <a:avLst>
                <a:gd name="adj" fmla="val 0"/>
              </a:avLst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8" descr="Image result for Tufts University logo">
              <a:extLst>
                <a:ext uri="{FF2B5EF4-FFF2-40B4-BE49-F238E27FC236}">
                  <a16:creationId xmlns:a16="http://schemas.microsoft.com/office/drawing/2014/main" id="{21199D1E-E7E2-B44C-847F-9B09C8D75FF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5403" y="502517"/>
              <a:ext cx="1106694" cy="480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10" descr="Image result for University of California, Davis logo">
              <a:extLst>
                <a:ext uri="{FF2B5EF4-FFF2-40B4-BE49-F238E27FC236}">
                  <a16:creationId xmlns:a16="http://schemas.microsoft.com/office/drawing/2014/main" id="{1A7EC723-6C61-AA4C-BC74-6673221859D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5632" y="533232"/>
              <a:ext cx="1645921" cy="418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12" descr="Image result for University of Denver logo">
              <a:extLst>
                <a:ext uri="{FF2B5EF4-FFF2-40B4-BE49-F238E27FC236}">
                  <a16:creationId xmlns:a16="http://schemas.microsoft.com/office/drawing/2014/main" id="{94C4B251-06EF-8C44-9057-5B542B9EC85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59" b="21429"/>
            <a:stretch/>
          </p:blipFill>
          <p:spPr bwMode="auto">
            <a:xfrm>
              <a:off x="8191678" y="493161"/>
              <a:ext cx="1494888" cy="499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4" descr="Image result for University of Houston logo">
              <a:extLst>
                <a:ext uri="{FF2B5EF4-FFF2-40B4-BE49-F238E27FC236}">
                  <a16:creationId xmlns:a16="http://schemas.microsoft.com/office/drawing/2014/main" id="{B60DCF85-76B4-8444-8600-6F2B7FC85FCE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41" b="21748"/>
            <a:stretch/>
          </p:blipFill>
          <p:spPr bwMode="auto">
            <a:xfrm>
              <a:off x="9805360" y="533232"/>
              <a:ext cx="1827086" cy="418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8" descr="Image result for University of Maryland logo">
              <a:extLst>
                <a:ext uri="{FF2B5EF4-FFF2-40B4-BE49-F238E27FC236}">
                  <a16:creationId xmlns:a16="http://schemas.microsoft.com/office/drawing/2014/main" id="{4E68DBD0-3FA6-824A-89BB-6F549F4F29EF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6" t="31661" b="31895"/>
            <a:stretch/>
          </p:blipFill>
          <p:spPr bwMode="auto">
            <a:xfrm>
              <a:off x="11795250" y="546616"/>
              <a:ext cx="1904307" cy="364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">
              <a:extLst>
                <a:ext uri="{FF2B5EF4-FFF2-40B4-BE49-F238E27FC236}">
                  <a16:creationId xmlns:a16="http://schemas.microsoft.com/office/drawing/2014/main" id="{F6588FE0-500E-544B-93F3-19812FF0750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22954" y="292925"/>
              <a:ext cx="1058116" cy="899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109123" y="2057400"/>
            <a:ext cx="4572000" cy="44655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b="1" dirty="0">
                <a:solidFill>
                  <a:srgbClr val="31B8C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D817EED-205E-5642-97ED-76A8A8E48E8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109123" y="622298"/>
            <a:ext cx="2651760" cy="90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627938"/>
            <a:ext cx="493712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41B5B23-72CC-564F-B0CF-BC8182A0835B}"/>
              </a:ext>
            </a:extLst>
          </p:cNvPr>
          <p:cNvSpPr/>
          <p:nvPr userDrawn="1"/>
        </p:nvSpPr>
        <p:spPr>
          <a:xfrm>
            <a:off x="0" y="0"/>
            <a:ext cx="685800" cy="8229600"/>
          </a:xfrm>
          <a:prstGeom prst="rect">
            <a:avLst/>
          </a:prstGeom>
          <a:solidFill>
            <a:srgbClr val="31B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s://scalable.readthedocs.io/en/stable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FD0D9-1CAC-4FBD-8120-CBD5A07EB9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4383" y="431801"/>
            <a:ext cx="12673787" cy="1343211"/>
          </a:xfrm>
        </p:spPr>
        <p:txBody>
          <a:bodyPr/>
          <a:lstStyle/>
          <a:p>
            <a:r>
              <a:rPr lang="en-US" dirty="0"/>
              <a:t>AI-enabled model integration and visual analytics as a pathway to rapid experimentation</a:t>
            </a:r>
            <a:endParaRPr lang="en-US" sz="40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BE5393-B008-4C6F-9A3E-B292F527B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4382" y="3795673"/>
            <a:ext cx="4384317" cy="638254"/>
          </a:xfrm>
        </p:spPr>
        <p:txBody>
          <a:bodyPr/>
          <a:lstStyle/>
          <a:p>
            <a:r>
              <a:rPr lang="en-US" dirty="0"/>
              <a:t>Chris R. Vernon on behalf </a:t>
            </a:r>
          </a:p>
          <a:p>
            <a:r>
              <a:rPr lang="en-US" dirty="0"/>
              <a:t>of the EFC team</a:t>
            </a:r>
          </a:p>
          <a:p>
            <a:endParaRPr lang="en-US" dirty="0"/>
          </a:p>
          <a:p>
            <a:r>
              <a:rPr lang="en-US" dirty="0"/>
              <a:t>GCIMS:  Enabling and </a:t>
            </a:r>
          </a:p>
          <a:p>
            <a:r>
              <a:rPr lang="en-US" dirty="0"/>
              <a:t>Foundational </a:t>
            </a:r>
          </a:p>
          <a:p>
            <a:r>
              <a:rPr lang="en-US" dirty="0"/>
              <a:t>Capabilities (EFC)</a:t>
            </a:r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A0A7DCC-C7EE-27B3-92FE-9532C2594D17}"/>
              </a:ext>
            </a:extLst>
          </p:cNvPr>
          <p:cNvSpPr/>
          <p:nvPr/>
        </p:nvSpPr>
        <p:spPr>
          <a:xfrm>
            <a:off x="6329363" y="7272338"/>
            <a:ext cx="1100137" cy="700087"/>
          </a:xfrm>
          <a:prstGeom prst="rect">
            <a:avLst/>
          </a:prstGeom>
          <a:noFill/>
          <a:ln w="38100">
            <a:solidFill>
              <a:srgbClr val="31B8CA"/>
            </a:solidFill>
          </a:ln>
        </p:spPr>
        <p:txBody>
          <a:bodyPr wrap="square" lIns="91440" tIns="91440" rIns="91440" bIns="91440" rtlCol="0" anchor="ctr">
            <a:noAutofit/>
          </a:bodyPr>
          <a:lstStyle/>
          <a:p>
            <a:pPr algn="l">
              <a:lnSpc>
                <a:spcPct val="15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D7D5EF-4771-57FB-8CFC-6E6873702DE8}"/>
              </a:ext>
            </a:extLst>
          </p:cNvPr>
          <p:cNvSpPr/>
          <p:nvPr/>
        </p:nvSpPr>
        <p:spPr>
          <a:xfrm>
            <a:off x="9153525" y="7272338"/>
            <a:ext cx="1447800" cy="700087"/>
          </a:xfrm>
          <a:prstGeom prst="rect">
            <a:avLst/>
          </a:prstGeom>
          <a:noFill/>
          <a:ln w="38100">
            <a:solidFill>
              <a:srgbClr val="31B8CA"/>
            </a:solidFill>
          </a:ln>
        </p:spPr>
        <p:txBody>
          <a:bodyPr wrap="square" lIns="91440" tIns="91440" rIns="91440" bIns="91440" rtlCol="0" anchor="ctr">
            <a:noAutofit/>
          </a:bodyPr>
          <a:lstStyle/>
          <a:p>
            <a:pPr algn="l">
              <a:lnSpc>
                <a:spcPct val="150000"/>
              </a:lnSpc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6F18A7-527E-9084-9B11-FBD0AD7D2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050C56-A4AA-2EB8-034C-EF6DAE930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0211" y="363999"/>
            <a:ext cx="9914085" cy="1022592"/>
          </a:xfrm>
        </p:spPr>
        <p:txBody>
          <a:bodyPr/>
          <a:lstStyle/>
          <a:p>
            <a:r>
              <a:rPr lang="en-US" sz="4000" dirty="0"/>
              <a:t>AI Analytics: a global to regional analytics platform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27F77E-6ED2-E1CE-8D8E-3586E3A4ACC4}"/>
              </a:ext>
            </a:extLst>
          </p:cNvPr>
          <p:cNvSpPr txBox="1"/>
          <p:nvPr/>
        </p:nvSpPr>
        <p:spPr>
          <a:xfrm>
            <a:off x="7761729" y="2338757"/>
            <a:ext cx="6294782" cy="571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/>
                </a:solidFill>
                <a:latin typeface="Slack-Lato"/>
              </a:rPr>
              <a:t>O</a:t>
            </a:r>
            <a:r>
              <a:rPr lang="en-US" sz="2400" b="0" i="0" dirty="0">
                <a:solidFill>
                  <a:schemeClr val="accent2"/>
                </a:solidFill>
                <a:effectLst/>
                <a:latin typeface="Slack-Lato"/>
              </a:rPr>
              <a:t>ur </a:t>
            </a:r>
            <a:r>
              <a:rPr lang="en-US" sz="2400" b="1" i="1" dirty="0">
                <a:solidFill>
                  <a:schemeClr val="accent2"/>
                </a:solidFill>
                <a:effectLst/>
                <a:latin typeface="Slack-Lato"/>
              </a:rPr>
              <a:t>scalable</a:t>
            </a:r>
            <a:r>
              <a:rPr lang="en-US" sz="2400" b="1" i="0" dirty="0">
                <a:solidFill>
                  <a:schemeClr val="accent2"/>
                </a:solidFill>
                <a:effectLst/>
                <a:latin typeface="Slack-Lato"/>
              </a:rPr>
              <a:t> integrated modeling </a:t>
            </a:r>
            <a:r>
              <a:rPr lang="en-US" sz="2400" b="0" i="0" dirty="0">
                <a:solidFill>
                  <a:schemeClr val="accent2"/>
                </a:solidFill>
                <a:effectLst/>
                <a:latin typeface="Slack-Lato"/>
              </a:rPr>
              <a:t>capability to orchestrate GCIMS modeling for fit-for-purpose simulations;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dirty="0">
              <a:solidFill>
                <a:schemeClr val="accent2"/>
              </a:solidFill>
              <a:latin typeface="Slack-Lat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2"/>
                </a:solidFill>
                <a:effectLst/>
                <a:latin typeface="Slack-Lato"/>
              </a:rPr>
              <a:t>AI agents </a:t>
            </a:r>
            <a:r>
              <a:rPr lang="en-US" sz="2400" b="0" i="0" dirty="0">
                <a:solidFill>
                  <a:schemeClr val="accent2"/>
                </a:solidFill>
                <a:effectLst/>
                <a:latin typeface="Slack-Lato"/>
              </a:rPr>
              <a:t>designed to extract information from all previous GCIMS publications and sync with data generated by each of those published works for the purposes of deep exploration;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000" b="0" i="0" dirty="0">
              <a:solidFill>
                <a:schemeClr val="accent2"/>
              </a:solidFill>
              <a:effectLst/>
              <a:latin typeface="Slack-Lato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/>
                </a:solidFill>
                <a:latin typeface="Slack-Lato"/>
              </a:rPr>
              <a:t>D</a:t>
            </a:r>
            <a:r>
              <a:rPr lang="en-US" sz="2400" b="1" i="0" dirty="0">
                <a:solidFill>
                  <a:schemeClr val="accent2"/>
                </a:solidFill>
                <a:effectLst/>
                <a:latin typeface="Slack-Lato"/>
              </a:rPr>
              <a:t>ynamic visual analytics </a:t>
            </a:r>
            <a:r>
              <a:rPr lang="en-US" sz="2400" b="0" i="0" dirty="0">
                <a:solidFill>
                  <a:schemeClr val="accent2"/>
                </a:solidFill>
                <a:effectLst/>
                <a:latin typeface="Slack-Lato"/>
              </a:rPr>
              <a:t>that give users the ability to walk through their results interactively and compare against data from existing publications and other validated simulations.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0B847A-66EA-15CB-0689-1260B23152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989" y="1631854"/>
            <a:ext cx="6262211" cy="32441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D5742C-D040-937D-3AF6-88B9492DE816}"/>
              </a:ext>
            </a:extLst>
          </p:cNvPr>
          <p:cNvSpPr txBox="1"/>
          <p:nvPr/>
        </p:nvSpPr>
        <p:spPr>
          <a:xfrm>
            <a:off x="1249252" y="5351251"/>
            <a:ext cx="586968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0" i="0" dirty="0">
                <a:solidFill>
                  <a:schemeClr val="accent2"/>
                </a:solidFill>
                <a:effectLst/>
                <a:latin typeface="Slack-Lato"/>
              </a:rPr>
              <a:t>This capability enables us to conduct a </a:t>
            </a:r>
            <a:r>
              <a:rPr lang="en-US" sz="2600" b="1" i="0" dirty="0">
                <a:solidFill>
                  <a:schemeClr val="accent2"/>
                </a:solidFill>
                <a:effectLst/>
                <a:latin typeface="Slack-Lato"/>
              </a:rPr>
              <a:t>deep exploration</a:t>
            </a:r>
            <a:r>
              <a:rPr lang="en-US" sz="2600" b="0" i="0" dirty="0">
                <a:solidFill>
                  <a:schemeClr val="accent2"/>
                </a:solidFill>
                <a:effectLst/>
                <a:latin typeface="Slack-Lato"/>
              </a:rPr>
              <a:t> of published and newly emerging research from our GCIMS models </a:t>
            </a:r>
            <a:r>
              <a:rPr lang="en-US" sz="2600" b="1" i="0" dirty="0">
                <a:solidFill>
                  <a:schemeClr val="accent2"/>
                </a:solidFill>
                <a:effectLst/>
                <a:latin typeface="Slack-Lato"/>
              </a:rPr>
              <a:t>investigating emerging science </a:t>
            </a:r>
            <a:r>
              <a:rPr lang="en-US" sz="2600" b="0" i="0" dirty="0">
                <a:solidFill>
                  <a:schemeClr val="accent2"/>
                </a:solidFill>
                <a:effectLst/>
                <a:latin typeface="Slack-Lato"/>
              </a:rPr>
              <a:t>objectives that range from </a:t>
            </a:r>
            <a:r>
              <a:rPr lang="en-US" sz="2600" b="1" i="0" dirty="0">
                <a:solidFill>
                  <a:schemeClr val="accent2"/>
                </a:solidFill>
                <a:effectLst/>
                <a:latin typeface="Slack-Lato"/>
              </a:rPr>
              <a:t>global to regional</a:t>
            </a:r>
            <a:r>
              <a:rPr lang="en-US" sz="2600" b="0" i="0" dirty="0">
                <a:solidFill>
                  <a:schemeClr val="accent2"/>
                </a:solidFill>
                <a:effectLst/>
                <a:latin typeface="Slack-Lato"/>
              </a:rPr>
              <a:t> context.  </a:t>
            </a:r>
            <a:endParaRPr lang="en-US" sz="2600" dirty="0">
              <a:solidFill>
                <a:schemeClr val="accent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83D494-0D44-DF51-266C-BF0C9B059E50}"/>
              </a:ext>
            </a:extLst>
          </p:cNvPr>
          <p:cNvSpPr txBox="1"/>
          <p:nvPr/>
        </p:nvSpPr>
        <p:spPr>
          <a:xfrm>
            <a:off x="8009474" y="1563229"/>
            <a:ext cx="24852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i="0" dirty="0">
                <a:solidFill>
                  <a:schemeClr val="accent2"/>
                </a:solidFill>
                <a:effectLst/>
                <a:latin typeface="Slack-Lato"/>
              </a:rPr>
              <a:t>Capitalizes on:</a:t>
            </a:r>
            <a:endParaRPr lang="en-US" sz="30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61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037A2F-9118-002A-49C2-5B71AAB23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Content Placeholder 8">
            <a:extLst>
              <a:ext uri="{FF2B5EF4-FFF2-40B4-BE49-F238E27FC236}">
                <a16:creationId xmlns:a16="http://schemas.microsoft.com/office/drawing/2014/main" id="{633E9076-9F46-FA2D-93BF-BDC87CC41C19}"/>
              </a:ext>
            </a:extLst>
          </p:cNvPr>
          <p:cNvSpPr txBox="1">
            <a:spLocks/>
          </p:cNvSpPr>
          <p:nvPr/>
        </p:nvSpPr>
        <p:spPr>
          <a:xfrm>
            <a:off x="874295" y="1766046"/>
            <a:ext cx="5161546" cy="5486401"/>
          </a:xfrm>
          <a:prstGeom prst="rect">
            <a:avLst/>
          </a:prstGeom>
        </p:spPr>
        <p:txBody>
          <a:bodyPr/>
          <a:lstStyle>
            <a:lvl1pPr marL="274320" indent="-274320" algn="l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/>
              <a:t>Integrated </a:t>
            </a:r>
            <a:r>
              <a:rPr lang="en-US" sz="3000" b="1" dirty="0"/>
              <a:t>bash scripts, </a:t>
            </a:r>
            <a:r>
              <a:rPr lang="en-US" sz="3000" b="1" dirty="0" err="1"/>
              <a:t>Slurm</a:t>
            </a:r>
            <a:r>
              <a:rPr lang="en-US" sz="3000" b="1" dirty="0"/>
              <a:t> API, a custom server, and other deployment libraries</a:t>
            </a:r>
            <a:r>
              <a:rPr lang="en-US" sz="3000" dirty="0"/>
              <a:t> to create a comprehensive pipeline for deploying complex workflows</a:t>
            </a:r>
          </a:p>
          <a:p>
            <a:r>
              <a:rPr lang="en-US" sz="3000" dirty="0"/>
              <a:t>Can be </a:t>
            </a:r>
            <a:r>
              <a:rPr lang="en-US" sz="3000" b="1" dirty="0"/>
              <a:t>extended</a:t>
            </a:r>
            <a:r>
              <a:rPr lang="en-US" sz="3000" dirty="0"/>
              <a:t> to other remote systems (HPC schedulers, Cloud platforms like AWS, Azure, etc.)</a:t>
            </a:r>
          </a:p>
          <a:p>
            <a:r>
              <a:rPr lang="en-US" sz="3000" dirty="0"/>
              <a:t>Documentation: </a:t>
            </a:r>
            <a:r>
              <a:rPr lang="en-US" sz="3000" dirty="0">
                <a:hlinkClick r:id="rId2"/>
              </a:rPr>
              <a:t>scalable.readthedocs.io</a:t>
            </a:r>
            <a:endParaRPr lang="en-US" sz="3000" dirty="0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E97DCC7-27CE-88C5-44F1-D95D02EB5E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22" r="5217"/>
          <a:stretch>
            <a:fillRect/>
          </a:stretch>
        </p:blipFill>
        <p:spPr>
          <a:xfrm>
            <a:off x="5855653" y="1167583"/>
            <a:ext cx="8774747" cy="53152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9BBDA6-043D-6ED7-96E2-1EDD4AFE4A9B}"/>
              </a:ext>
            </a:extLst>
          </p:cNvPr>
          <p:cNvSpPr txBox="1"/>
          <p:nvPr/>
        </p:nvSpPr>
        <p:spPr>
          <a:xfrm>
            <a:off x="6955934" y="6482869"/>
            <a:ext cx="5963492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Detailed Schematic for illustrative purposes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B125879A-ED37-FB73-BA69-BC55F937635F}"/>
              </a:ext>
            </a:extLst>
          </p:cNvPr>
          <p:cNvSpPr txBox="1">
            <a:spLocks/>
          </p:cNvSpPr>
          <p:nvPr/>
        </p:nvSpPr>
        <p:spPr>
          <a:xfrm>
            <a:off x="4105834" y="385010"/>
            <a:ext cx="10067365" cy="816261"/>
          </a:xfrm>
          <a:prstGeom prst="rect">
            <a:avLst/>
          </a:prstGeom>
        </p:spPr>
        <p:txBody>
          <a:bodyPr/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rgbClr val="31B8CA"/>
                </a:solidFill>
                <a:latin typeface="+mn-lt"/>
              </a:rPr>
              <a:t>The </a:t>
            </a:r>
            <a:r>
              <a:rPr lang="en-US" sz="4000" b="1" i="1" dirty="0">
                <a:solidFill>
                  <a:srgbClr val="31B8CA"/>
                </a:solidFill>
                <a:latin typeface="+mn-lt"/>
              </a:rPr>
              <a:t>Scalable</a:t>
            </a:r>
            <a:r>
              <a:rPr lang="en-US" sz="4000" b="1" dirty="0">
                <a:solidFill>
                  <a:srgbClr val="31B8CA"/>
                </a:solidFill>
                <a:latin typeface="+mn-lt"/>
              </a:rPr>
              <a:t> Python Package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896797-5072-ADC0-E59B-DE4AA901274B}"/>
              </a:ext>
            </a:extLst>
          </p:cNvPr>
          <p:cNvSpPr txBox="1"/>
          <p:nvPr/>
        </p:nvSpPr>
        <p:spPr>
          <a:xfrm>
            <a:off x="6035841" y="7318687"/>
            <a:ext cx="772026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Through the great work of Pralit Patel and Sash Lamba!</a:t>
            </a:r>
          </a:p>
        </p:txBody>
      </p:sp>
    </p:spTree>
    <p:extLst>
      <p:ext uri="{BB962C8B-B14F-4D97-AF65-F5344CB8AC3E}">
        <p14:creationId xmlns:p14="http://schemas.microsoft.com/office/powerpoint/2010/main" val="350916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7CA7B-6E71-8E0B-71E7-A49A3389E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316CAF-8BC2-B37B-C4AF-4EF5ACDE4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4685086-5436-B75C-B13B-525502A36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5834" y="178680"/>
            <a:ext cx="10067365" cy="1022592"/>
          </a:xfrm>
        </p:spPr>
        <p:txBody>
          <a:bodyPr/>
          <a:lstStyle/>
          <a:p>
            <a:r>
              <a:rPr lang="en-US" sz="4000" i="1" dirty="0"/>
              <a:t>Scalable</a:t>
            </a:r>
            <a:r>
              <a:rPr lang="en-US" sz="4000" dirty="0"/>
              <a:t> Key Features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986F63-9377-5027-9A4B-9069BEB713A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864894"/>
            <a:ext cx="11444513" cy="5486401"/>
          </a:xfrm>
        </p:spPr>
        <p:txBody>
          <a:bodyPr/>
          <a:lstStyle/>
          <a:p>
            <a:r>
              <a:rPr lang="en-US" sz="3200" dirty="0"/>
              <a:t>Enabling </a:t>
            </a:r>
            <a:r>
              <a:rPr lang="en-US" sz="3200" b="1" dirty="0"/>
              <a:t>large, complex</a:t>
            </a:r>
            <a:r>
              <a:rPr lang="en-US" sz="3200" dirty="0"/>
              <a:t> multi-model ensembles</a:t>
            </a:r>
          </a:p>
          <a:p>
            <a:endParaRPr lang="en-US" sz="500" dirty="0"/>
          </a:p>
          <a:p>
            <a:r>
              <a:rPr lang="en-US" sz="3200" dirty="0"/>
              <a:t>Making experiments </a:t>
            </a:r>
            <a:r>
              <a:rPr lang="en-US" sz="3200" b="1" dirty="0"/>
              <a:t>reusable and transferable</a:t>
            </a:r>
          </a:p>
          <a:p>
            <a:endParaRPr lang="en-US" sz="500" b="1" dirty="0"/>
          </a:p>
          <a:p>
            <a:r>
              <a:rPr lang="en-US" sz="3200" b="1" dirty="0"/>
              <a:t>Applicable</a:t>
            </a:r>
            <a:r>
              <a:rPr lang="en-US" sz="3200" dirty="0"/>
              <a:t> beyond GCIMS models regardless of programming language</a:t>
            </a:r>
          </a:p>
          <a:p>
            <a:endParaRPr lang="en-US" sz="500" dirty="0"/>
          </a:p>
          <a:p>
            <a:r>
              <a:rPr lang="en-US" sz="3200" b="1" dirty="0"/>
              <a:t>Quickly deploy </a:t>
            </a:r>
            <a:r>
              <a:rPr lang="en-US" sz="3200" dirty="0"/>
              <a:t>complex multi-model pipelines</a:t>
            </a:r>
          </a:p>
          <a:p>
            <a:endParaRPr lang="en-US" sz="500" dirty="0"/>
          </a:p>
          <a:p>
            <a:r>
              <a:rPr lang="en-US" sz="3200" dirty="0"/>
              <a:t>Python centric:</a:t>
            </a:r>
          </a:p>
          <a:p>
            <a:pPr lvl="1"/>
            <a:r>
              <a:rPr lang="en-US" sz="3200" b="1" dirty="0"/>
              <a:t>Intuitive and streamlined</a:t>
            </a:r>
            <a:r>
              <a:rPr lang="en-US" sz="3200" dirty="0"/>
              <a:t> for scientists regardless of how an experiment is structured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7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44522-4A3C-E949-AD14-285879A82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F62DEE-65CF-D85C-88CF-07ACA11DC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EB163E-40FD-E980-3CAB-0C42BA689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5834" y="178680"/>
            <a:ext cx="10067365" cy="1022592"/>
          </a:xfrm>
        </p:spPr>
        <p:txBody>
          <a:bodyPr/>
          <a:lstStyle/>
          <a:p>
            <a:r>
              <a:rPr lang="en-US" sz="4000" i="1" dirty="0"/>
              <a:t>Scalable</a:t>
            </a:r>
            <a:r>
              <a:rPr lang="en-US" sz="4000" dirty="0"/>
              <a:t> beyond GCIMS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8A23EE-EADC-C41B-1615-D9A326A01FD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8458199" cy="5486401"/>
          </a:xfrm>
        </p:spPr>
        <p:txBody>
          <a:bodyPr/>
          <a:lstStyle/>
          <a:p>
            <a:r>
              <a:rPr lang="en-US" sz="3200" dirty="0"/>
              <a:t>Built for GCIMS experiments; designed to be widely applicable</a:t>
            </a:r>
          </a:p>
          <a:p>
            <a:r>
              <a:rPr lang="en-US" sz="3200" dirty="0"/>
              <a:t>Add new models by defining how they can be “containerized”</a:t>
            </a:r>
          </a:p>
          <a:p>
            <a:r>
              <a:rPr lang="en-US" sz="3200" dirty="0"/>
              <a:t>Workflows can be hosted all remote systems (HPC, </a:t>
            </a:r>
            <a:r>
              <a:rPr lang="en-US" sz="3200" i="1" dirty="0"/>
              <a:t>Cloud, or Hybrid / Heterogeneous</a:t>
            </a:r>
            <a:r>
              <a:rPr lang="en-US" sz="3200" dirty="0"/>
              <a:t>)</a:t>
            </a:r>
          </a:p>
          <a:p>
            <a:r>
              <a:rPr lang="en-US" sz="3200" dirty="0"/>
              <a:t>Scalable is a software engineering solution.</a:t>
            </a:r>
            <a:br>
              <a:rPr lang="en-US" sz="3200" dirty="0"/>
            </a:br>
            <a:r>
              <a:rPr lang="en-US" sz="3200" b="1" dirty="0"/>
              <a:t>Scientific considerations remain!</a:t>
            </a:r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E5E5EC3-344D-8304-E61F-8B8927568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3732" y="1639467"/>
            <a:ext cx="3516063" cy="13890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6B18F4-12D9-83A1-7025-EE950AF622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6710" y="3446461"/>
            <a:ext cx="4013200" cy="2257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6C305F-B853-335E-DA24-2FEEC4FD84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10773" y="6121818"/>
            <a:ext cx="1421982" cy="142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25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6846EB-64CF-EA51-AC1A-18D200CDA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3B1B2C-4959-68DB-BA3B-EEFB4F799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9" name="Picture 2" descr="570+ Imac Stock Photos, Pictures &amp; Royalty-Free Images - iStock | Computer  screen, Imac eps, Computer">
            <a:extLst>
              <a:ext uri="{FF2B5EF4-FFF2-40B4-BE49-F238E27FC236}">
                <a16:creationId xmlns:a16="http://schemas.microsoft.com/office/drawing/2014/main" id="{495B43FB-BAA4-5C62-7DEB-D775E85214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64111" y="1508217"/>
            <a:ext cx="7634684" cy="621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E229490A-5123-DD31-D032-C40DB402AC28}"/>
              </a:ext>
            </a:extLst>
          </p:cNvPr>
          <p:cNvSpPr/>
          <p:nvPr/>
        </p:nvSpPr>
        <p:spPr>
          <a:xfrm>
            <a:off x="7340700" y="6183723"/>
            <a:ext cx="662856" cy="449797"/>
          </a:xfrm>
          <a:prstGeom prst="rect">
            <a:avLst/>
          </a:prstGeom>
          <a:solidFill>
            <a:srgbClr val="8A8C8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41" name="Picture 4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03245372-87F7-C42D-CC6E-A0A43CBC0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5564" y="1664367"/>
            <a:ext cx="11685474" cy="6091364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7ABAF5A7-C496-7F2A-7789-C6F71D88AE65}"/>
              </a:ext>
            </a:extLst>
          </p:cNvPr>
          <p:cNvSpPr txBox="1"/>
          <p:nvPr/>
        </p:nvSpPr>
        <p:spPr>
          <a:xfrm>
            <a:off x="1825564" y="7755731"/>
            <a:ext cx="11685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/>
              <a:t>Cloud Optimized Platform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E99EF86-E08C-8200-2F9F-07227EF60FE7}"/>
              </a:ext>
            </a:extLst>
          </p:cNvPr>
          <p:cNvSpPr txBox="1"/>
          <p:nvPr/>
        </p:nvSpPr>
        <p:spPr>
          <a:xfrm>
            <a:off x="966745" y="1580699"/>
            <a:ext cx="2897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/>
              <a:t>AI Assistant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6D3764CC-946C-7F1B-8269-9726C55733E9}"/>
              </a:ext>
            </a:extLst>
          </p:cNvPr>
          <p:cNvGrpSpPr/>
          <p:nvPr/>
        </p:nvGrpSpPr>
        <p:grpSpPr>
          <a:xfrm>
            <a:off x="966745" y="1995494"/>
            <a:ext cx="2869089" cy="3873896"/>
            <a:chOff x="76200" y="889000"/>
            <a:chExt cx="2577214" cy="3479800"/>
          </a:xfrm>
        </p:grpSpPr>
        <p:sp>
          <p:nvSpPr>
            <p:cNvPr id="45" name="Rounded Rectangle 44">
              <a:extLst>
                <a:ext uri="{FF2B5EF4-FFF2-40B4-BE49-F238E27FC236}">
                  <a16:creationId xmlns:a16="http://schemas.microsoft.com/office/drawing/2014/main" id="{881D712A-F325-F346-172D-C736B5A920F8}"/>
                </a:ext>
              </a:extLst>
            </p:cNvPr>
            <p:cNvSpPr/>
            <p:nvPr/>
          </p:nvSpPr>
          <p:spPr>
            <a:xfrm>
              <a:off x="76200" y="889000"/>
              <a:ext cx="2577214" cy="3479800"/>
            </a:xfrm>
            <a:prstGeom prst="roundRect">
              <a:avLst>
                <a:gd name="adj" fmla="val 2766"/>
              </a:avLst>
            </a:prstGeom>
            <a:solidFill>
              <a:schemeClr val="bg1">
                <a:lumMod val="95000"/>
              </a:schemeClr>
            </a:solidFill>
            <a:ln w="12700">
              <a:prstDash val="soli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err="1"/>
                <a:t>Ç</a:t>
              </a:r>
              <a:r>
                <a:rPr lang="en-US" sz="1400"/>
                <a:t>√</a:t>
              </a:r>
            </a:p>
          </p:txBody>
        </p:sp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0830172B-C57E-F530-5D44-3150B3651CA9}"/>
                </a:ext>
              </a:extLst>
            </p:cNvPr>
            <p:cNvSpPr/>
            <p:nvPr/>
          </p:nvSpPr>
          <p:spPr>
            <a:xfrm>
              <a:off x="627222" y="966001"/>
              <a:ext cx="1947579" cy="679855"/>
            </a:xfrm>
            <a:prstGeom prst="roundRect">
              <a:avLst>
                <a:gd name="adj" fmla="val 10524"/>
              </a:avLst>
            </a:prstGeom>
            <a:solidFill>
              <a:srgbClr val="FFC000">
                <a:alpha val="50196"/>
              </a:srgb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r>
                <a:rPr lang="en-US" sz="1400">
                  <a:solidFill>
                    <a:schemeClr val="tx1"/>
                  </a:solidFill>
                </a:rPr>
                <a:t>Do we have recent publications on groundwater limits? </a:t>
              </a:r>
            </a:p>
          </p:txBody>
        </p:sp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D12CFE34-63FD-EFCD-5153-E2CC384D748D}"/>
                </a:ext>
              </a:extLst>
            </p:cNvPr>
            <p:cNvSpPr/>
            <p:nvPr/>
          </p:nvSpPr>
          <p:spPr>
            <a:xfrm>
              <a:off x="163347" y="1742909"/>
              <a:ext cx="1947579" cy="2114279"/>
            </a:xfrm>
            <a:prstGeom prst="roundRect">
              <a:avLst>
                <a:gd name="adj" fmla="val 4687"/>
              </a:avLst>
            </a:prstGeom>
            <a:solidFill>
              <a:schemeClr val="tx2">
                <a:lumMod val="25000"/>
                <a:lumOff val="75000"/>
                <a:alpha val="50196"/>
              </a:scheme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r"/>
              <a:r>
                <a:rPr lang="en-US" sz="1400">
                  <a:solidFill>
                    <a:schemeClr val="tx1"/>
                  </a:solidFill>
                </a:rPr>
                <a:t>Yes. Niazi et al., 2024 published </a:t>
              </a:r>
              <a:r>
                <a:rPr lang="en-US" sz="1400" i="1">
                  <a:solidFill>
                    <a:schemeClr val="tx1"/>
                  </a:solidFill>
                </a:rPr>
                <a:t>Global Peak Limit of Future Groundwater Withdrawals</a:t>
              </a:r>
              <a:r>
                <a:rPr lang="en-US" sz="1400">
                  <a:solidFill>
                    <a:schemeClr val="tx1"/>
                  </a:solidFill>
                </a:rPr>
                <a:t> in Nature Sustainability</a:t>
              </a:r>
              <a:endParaRPr lang="en-US" sz="1400">
                <a:solidFill>
                  <a:schemeClr val="tx1"/>
                </a:solidFill>
                <a:cs typeface="Arial"/>
              </a:endParaRPr>
            </a:p>
            <a:p>
              <a:pPr algn="r"/>
              <a:endParaRPr lang="en-US" sz="1400">
                <a:solidFill>
                  <a:schemeClr val="tx1"/>
                </a:solidFill>
              </a:endParaRPr>
            </a:p>
            <a:p>
              <a:pPr algn="r"/>
              <a:r>
                <a:rPr lang="en-US" sz="1400" b="1">
                  <a:solidFill>
                    <a:schemeClr val="tx1"/>
                  </a:solidFill>
                </a:rPr>
                <a:t>Would you like to load the data for further analysis?</a:t>
              </a:r>
              <a:endParaRPr lang="en-US" sz="1400" b="1">
                <a:solidFill>
                  <a:schemeClr val="tx1"/>
                </a:solidFill>
                <a:cs typeface="Arial"/>
              </a:endParaRPr>
            </a:p>
          </p:txBody>
        </p:sp>
        <p:sp>
          <p:nvSpPr>
            <p:cNvPr id="48" name="Rounded Rectangle 47">
              <a:extLst>
                <a:ext uri="{FF2B5EF4-FFF2-40B4-BE49-F238E27FC236}">
                  <a16:creationId xmlns:a16="http://schemas.microsoft.com/office/drawing/2014/main" id="{F0C1F350-8B80-353A-E5F7-B62E84D8CE99}"/>
                </a:ext>
              </a:extLst>
            </p:cNvPr>
            <p:cNvSpPr/>
            <p:nvPr/>
          </p:nvSpPr>
          <p:spPr>
            <a:xfrm>
              <a:off x="627222" y="3937455"/>
              <a:ext cx="1947582" cy="336219"/>
            </a:xfrm>
            <a:prstGeom prst="roundRect">
              <a:avLst>
                <a:gd name="adj" fmla="val 27298"/>
              </a:avLst>
            </a:prstGeom>
            <a:solidFill>
              <a:srgbClr val="FFC000">
                <a:alpha val="50196"/>
              </a:srgbClr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>
                  <a:solidFill>
                    <a:schemeClr val="tx1"/>
                  </a:solidFill>
                </a:rPr>
                <a:t>Yes!</a:t>
              </a:r>
            </a:p>
          </p:txBody>
        </p:sp>
        <p:pic>
          <p:nvPicPr>
            <p:cNvPr id="49" name="Picture 48" descr="Shape&#10;&#10;AI-generated content may be incorrect.">
              <a:extLst>
                <a:ext uri="{FF2B5EF4-FFF2-40B4-BE49-F238E27FC236}">
                  <a16:creationId xmlns:a16="http://schemas.microsoft.com/office/drawing/2014/main" id="{7916828E-AEB1-99EB-0647-DA9F094C5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5603" y="969709"/>
              <a:ext cx="336219" cy="336219"/>
            </a:xfrm>
            <a:prstGeom prst="rect">
              <a:avLst/>
            </a:prstGeom>
          </p:spPr>
        </p:pic>
        <p:pic>
          <p:nvPicPr>
            <p:cNvPr id="50" name="Picture 49" descr="Shape&#10;&#10;AI-generated content may be incorrect.">
              <a:extLst>
                <a:ext uri="{FF2B5EF4-FFF2-40B4-BE49-F238E27FC236}">
                  <a16:creationId xmlns:a16="http://schemas.microsoft.com/office/drawing/2014/main" id="{D88EC672-6A7B-F5A8-07A5-70BFB91C2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5603" y="3937455"/>
              <a:ext cx="336219" cy="336219"/>
            </a:xfrm>
            <a:prstGeom prst="rect">
              <a:avLst/>
            </a:prstGeom>
          </p:spPr>
        </p:pic>
        <p:pic>
          <p:nvPicPr>
            <p:cNvPr id="51" name="Picture 50" descr="A picture containing text, person, black, orange&#10;&#10;AI-generated content may be incorrect.">
              <a:extLst>
                <a:ext uri="{FF2B5EF4-FFF2-40B4-BE49-F238E27FC236}">
                  <a16:creationId xmlns:a16="http://schemas.microsoft.com/office/drawing/2014/main" id="{843C0C28-75BF-15A0-E8DD-98712A5F5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31448" y="1742909"/>
              <a:ext cx="399811" cy="399811"/>
            </a:xfrm>
            <a:prstGeom prst="rect">
              <a:avLst/>
            </a:prstGeom>
          </p:spPr>
        </p:pic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69BD6C24-E54F-B7F2-0B09-4A0722017C09}"/>
              </a:ext>
            </a:extLst>
          </p:cNvPr>
          <p:cNvSpPr txBox="1"/>
          <p:nvPr/>
        </p:nvSpPr>
        <p:spPr>
          <a:xfrm>
            <a:off x="11343674" y="1554388"/>
            <a:ext cx="315045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 b="1" i="1"/>
              <a:t>Scalable </a:t>
            </a:r>
            <a:r>
              <a:rPr lang="en-US" sz="2400" b="1"/>
              <a:t>Integration</a:t>
            </a:r>
            <a:endParaRPr lang="en-US" sz="2400" b="1">
              <a:cs typeface="Arial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C83A9F6-4F15-7401-9017-8BB6CF36778C}"/>
              </a:ext>
            </a:extLst>
          </p:cNvPr>
          <p:cNvSpPr txBox="1"/>
          <p:nvPr/>
        </p:nvSpPr>
        <p:spPr>
          <a:xfrm>
            <a:off x="3864110" y="1165893"/>
            <a:ext cx="76083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/>
              <a:t>Visual Analytics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2718636-4D27-9AD3-F1E2-6ECAB6338F4F}"/>
              </a:ext>
            </a:extLst>
          </p:cNvPr>
          <p:cNvGrpSpPr/>
          <p:nvPr/>
        </p:nvGrpSpPr>
        <p:grpSpPr>
          <a:xfrm>
            <a:off x="11527072" y="1995494"/>
            <a:ext cx="2869089" cy="3873896"/>
            <a:chOff x="9562214" y="990600"/>
            <a:chExt cx="2577214" cy="3479800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EAC2651D-C21D-052D-9431-8D2C1DA8A1A8}"/>
                </a:ext>
              </a:extLst>
            </p:cNvPr>
            <p:cNvGrpSpPr/>
            <p:nvPr/>
          </p:nvGrpSpPr>
          <p:grpSpPr>
            <a:xfrm>
              <a:off x="9562214" y="990600"/>
              <a:ext cx="2577214" cy="3479800"/>
              <a:chOff x="76200" y="889000"/>
              <a:chExt cx="2577214" cy="3479800"/>
            </a:xfrm>
          </p:grpSpPr>
          <p:sp>
            <p:nvSpPr>
              <p:cNvPr id="58" name="Rounded Rectangle 57">
                <a:extLst>
                  <a:ext uri="{FF2B5EF4-FFF2-40B4-BE49-F238E27FC236}">
                    <a16:creationId xmlns:a16="http://schemas.microsoft.com/office/drawing/2014/main" id="{87008DFC-5372-6BF5-E094-AA89695B1757}"/>
                  </a:ext>
                </a:extLst>
              </p:cNvPr>
              <p:cNvSpPr/>
              <p:nvPr/>
            </p:nvSpPr>
            <p:spPr>
              <a:xfrm>
                <a:off x="76200" y="889000"/>
                <a:ext cx="2577214" cy="3479800"/>
              </a:xfrm>
              <a:prstGeom prst="roundRect">
                <a:avLst>
                  <a:gd name="adj" fmla="val 2766"/>
                </a:avLst>
              </a:prstGeom>
              <a:solidFill>
                <a:schemeClr val="bg1">
                  <a:lumMod val="95000"/>
                </a:schemeClr>
              </a:solidFill>
              <a:ln w="12700">
                <a:prstDash val="soli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err="1"/>
                  <a:t>Ç</a:t>
                </a:r>
                <a:r>
                  <a:rPr lang="en-US" sz="1400"/>
                  <a:t>√</a:t>
                </a:r>
              </a:p>
            </p:txBody>
          </p:sp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4F0D668F-31B0-4D40-D322-B5AC59305558}"/>
                  </a:ext>
                </a:extLst>
              </p:cNvPr>
              <p:cNvSpPr/>
              <p:nvPr/>
            </p:nvSpPr>
            <p:spPr>
              <a:xfrm>
                <a:off x="627222" y="966001"/>
                <a:ext cx="1947579" cy="1026954"/>
              </a:xfrm>
              <a:prstGeom prst="roundRect">
                <a:avLst>
                  <a:gd name="adj" fmla="val 10524"/>
                </a:avLst>
              </a:prstGeom>
              <a:solidFill>
                <a:srgbClr val="FFC000">
                  <a:alpha val="50196"/>
                </a:srgb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>
                    <a:solidFill>
                      <a:schemeClr val="tx1"/>
                    </a:solidFill>
                  </a:rPr>
                  <a:t>Build a workflow to explore sectoral water demand over 1000 extreme weather futures.</a:t>
                </a: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296EC63D-F32A-1DA4-339E-B9D2F621682B}"/>
                  </a:ext>
                </a:extLst>
              </p:cNvPr>
              <p:cNvSpPr/>
              <p:nvPr/>
            </p:nvSpPr>
            <p:spPr>
              <a:xfrm>
                <a:off x="163347" y="2065388"/>
                <a:ext cx="1947579" cy="1804499"/>
              </a:xfrm>
              <a:prstGeom prst="roundRect">
                <a:avLst>
                  <a:gd name="adj" fmla="val 4687"/>
                </a:avLst>
              </a:prstGeom>
              <a:solidFill>
                <a:schemeClr val="tx2">
                  <a:lumMod val="25000"/>
                  <a:lumOff val="75000"/>
                  <a:alpha val="50196"/>
                </a:scheme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en-US" sz="1400">
                  <a:solidFill>
                    <a:schemeClr val="tx1"/>
                  </a:solidFill>
                </a:endParaRPr>
              </a:p>
              <a:p>
                <a:pPr algn="r"/>
                <a:endParaRPr lang="en-US" sz="1400">
                  <a:solidFill>
                    <a:schemeClr val="tx1"/>
                  </a:solidFill>
                </a:endParaRPr>
              </a:p>
              <a:p>
                <a:pPr algn="r"/>
                <a:endParaRPr lang="en-US" sz="1400">
                  <a:solidFill>
                    <a:schemeClr val="tx1"/>
                  </a:solidFill>
                </a:endParaRPr>
              </a:p>
              <a:p>
                <a:pPr algn="r"/>
                <a:endParaRPr lang="en-US" sz="1400">
                  <a:solidFill>
                    <a:schemeClr val="tx1"/>
                  </a:solidFill>
                </a:endParaRPr>
              </a:p>
              <a:p>
                <a:pPr algn="r"/>
                <a:endParaRPr lang="en-US" sz="1400">
                  <a:solidFill>
                    <a:schemeClr val="tx1"/>
                  </a:solidFill>
                </a:endParaRPr>
              </a:p>
              <a:p>
                <a:pPr algn="r"/>
                <a:endParaRPr lang="en-US" sz="1400">
                  <a:solidFill>
                    <a:schemeClr val="tx1"/>
                  </a:solidFill>
                </a:endParaRPr>
              </a:p>
              <a:p>
                <a:pPr algn="r"/>
                <a:r>
                  <a:rPr lang="en-US" sz="1400">
                    <a:solidFill>
                      <a:schemeClr val="tx1"/>
                    </a:solidFill>
                  </a:rPr>
                  <a:t>View config files    </a:t>
                </a:r>
              </a:p>
              <a:p>
                <a:pPr algn="r"/>
                <a:endParaRPr lang="en-US" sz="400">
                  <a:solidFill>
                    <a:schemeClr val="tx1"/>
                  </a:solidFill>
                </a:endParaRPr>
              </a:p>
              <a:p>
                <a:pPr algn="r"/>
                <a:r>
                  <a:rPr lang="en-US" sz="1400" b="1">
                    <a:solidFill>
                      <a:schemeClr val="tx1"/>
                    </a:solidFill>
                  </a:rPr>
                  <a:t>Do you want to launch the simulations?</a:t>
                </a:r>
              </a:p>
              <a:p>
                <a:pPr algn="r"/>
                <a:endParaRPr lang="en-US" sz="14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98AE3B92-888F-9E41-4E41-35065E9A14D1}"/>
                  </a:ext>
                </a:extLst>
              </p:cNvPr>
              <p:cNvSpPr/>
              <p:nvPr/>
            </p:nvSpPr>
            <p:spPr>
              <a:xfrm>
                <a:off x="627222" y="3937455"/>
                <a:ext cx="1947582" cy="336219"/>
              </a:xfrm>
              <a:prstGeom prst="roundRect">
                <a:avLst>
                  <a:gd name="adj" fmla="val 27298"/>
                </a:avLst>
              </a:prstGeom>
              <a:solidFill>
                <a:srgbClr val="FFC000">
                  <a:alpha val="50196"/>
                </a:srgbClr>
              </a:solidFill>
              <a:ln w="63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400">
                    <a:solidFill>
                      <a:schemeClr val="tx1"/>
                    </a:solidFill>
                  </a:rPr>
                  <a:t>Launch 250 of them.</a:t>
                </a:r>
              </a:p>
            </p:txBody>
          </p:sp>
          <p:pic>
            <p:nvPicPr>
              <p:cNvPr id="62" name="Picture 61" descr="Shape&#10;&#10;AI-generated content may be incorrect.">
                <a:extLst>
                  <a:ext uri="{FF2B5EF4-FFF2-40B4-BE49-F238E27FC236}">
                    <a16:creationId xmlns:a16="http://schemas.microsoft.com/office/drawing/2014/main" id="{062E3D12-F920-001E-5255-FF5E193339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5603" y="969709"/>
                <a:ext cx="336219" cy="336219"/>
              </a:xfrm>
              <a:prstGeom prst="rect">
                <a:avLst/>
              </a:prstGeom>
            </p:spPr>
          </p:pic>
          <p:pic>
            <p:nvPicPr>
              <p:cNvPr id="63" name="Picture 62" descr="Shape&#10;&#10;AI-generated content may be incorrect.">
                <a:extLst>
                  <a:ext uri="{FF2B5EF4-FFF2-40B4-BE49-F238E27FC236}">
                    <a16:creationId xmlns:a16="http://schemas.microsoft.com/office/drawing/2014/main" id="{2E623C8F-3FE3-E588-A1FE-1BA19012FE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5603" y="3937455"/>
                <a:ext cx="336219" cy="336219"/>
              </a:xfrm>
              <a:prstGeom prst="rect">
                <a:avLst/>
              </a:prstGeom>
            </p:spPr>
          </p:pic>
          <p:pic>
            <p:nvPicPr>
              <p:cNvPr id="64" name="Picture 63" descr="A picture containing text, person, black, orange&#10;&#10;AI-generated content may be incorrect.">
                <a:extLst>
                  <a:ext uri="{FF2B5EF4-FFF2-40B4-BE49-F238E27FC236}">
                    <a16:creationId xmlns:a16="http://schemas.microsoft.com/office/drawing/2014/main" id="{D7147F23-8DFA-A04A-45C6-893DF4B85A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52507" y="2060523"/>
                <a:ext cx="399811" cy="399811"/>
              </a:xfrm>
              <a:prstGeom prst="rect">
                <a:avLst/>
              </a:prstGeom>
            </p:spPr>
          </p:pic>
        </p:grpSp>
        <p:pic>
          <p:nvPicPr>
            <p:cNvPr id="56" name="Graphic 55" descr="Document with solid fill">
              <a:extLst>
                <a:ext uri="{FF2B5EF4-FFF2-40B4-BE49-F238E27FC236}">
                  <a16:creationId xmlns:a16="http://schemas.microsoft.com/office/drawing/2014/main" id="{8DAB82C2-0685-5B3C-96D7-CBE184066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980404" y="3175064"/>
              <a:ext cx="311219" cy="311219"/>
            </a:xfrm>
            <a:prstGeom prst="rect">
              <a:avLst/>
            </a:prstGeom>
          </p:spPr>
        </p:pic>
        <p:pic>
          <p:nvPicPr>
            <p:cNvPr id="57" name="Picture 56" descr="Graphical user interface, text, application, chat or text message&#10;&#10;AI-generated content may be incorrect.">
              <a:extLst>
                <a:ext uri="{FF2B5EF4-FFF2-40B4-BE49-F238E27FC236}">
                  <a16:creationId xmlns:a16="http://schemas.microsoft.com/office/drawing/2014/main" id="{0E8C67C8-82CC-0418-6A86-B6B885A1B1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915325" y="2253560"/>
              <a:ext cx="1415649" cy="862661"/>
            </a:xfrm>
            <a:prstGeom prst="rect">
              <a:avLst/>
            </a:prstGeom>
          </p:spPr>
        </p:pic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226C913C-35F5-DEE8-194E-83C5113E22B0}"/>
              </a:ext>
            </a:extLst>
          </p:cNvPr>
          <p:cNvSpPr/>
          <p:nvPr/>
        </p:nvSpPr>
        <p:spPr>
          <a:xfrm>
            <a:off x="4131919" y="1706197"/>
            <a:ext cx="7063093" cy="4289965"/>
          </a:xfrm>
          <a:prstGeom prst="rect">
            <a:avLst/>
          </a:prstGeom>
          <a:solidFill>
            <a:srgbClr val="01010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C003919A-2671-A70F-293F-F0238F676A4E}"/>
              </a:ext>
            </a:extLst>
          </p:cNvPr>
          <p:cNvSpPr/>
          <p:nvPr/>
        </p:nvSpPr>
        <p:spPr>
          <a:xfrm>
            <a:off x="1498077" y="7159723"/>
            <a:ext cx="863787" cy="83924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/>
              <a:t>1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8B31E1EE-BCD2-E66B-8116-EB0BE6787760}"/>
              </a:ext>
            </a:extLst>
          </p:cNvPr>
          <p:cNvSpPr/>
          <p:nvPr/>
        </p:nvSpPr>
        <p:spPr>
          <a:xfrm>
            <a:off x="3635780" y="1286650"/>
            <a:ext cx="863787" cy="83924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/>
              <a:t>2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3D790858-AE89-D20F-5443-2B993CDEE01D}"/>
              </a:ext>
            </a:extLst>
          </p:cNvPr>
          <p:cNvSpPr/>
          <p:nvPr/>
        </p:nvSpPr>
        <p:spPr>
          <a:xfrm>
            <a:off x="3510944" y="3587143"/>
            <a:ext cx="863787" cy="83924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/>
              <a:t>3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0E768EE0-EAD1-E20D-5696-D9B4C3908747}"/>
              </a:ext>
            </a:extLst>
          </p:cNvPr>
          <p:cNvSpPr/>
          <p:nvPr/>
        </p:nvSpPr>
        <p:spPr>
          <a:xfrm>
            <a:off x="10943338" y="3581230"/>
            <a:ext cx="863787" cy="83924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/>
              <a:t>4</a:t>
            </a:r>
          </a:p>
        </p:txBody>
      </p:sp>
      <p:sp>
        <p:nvSpPr>
          <p:cNvPr id="72" name="Title 2">
            <a:extLst>
              <a:ext uri="{FF2B5EF4-FFF2-40B4-BE49-F238E27FC236}">
                <a16:creationId xmlns:a16="http://schemas.microsoft.com/office/drawing/2014/main" id="{04575264-AEE5-87B3-C39E-024711DD6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0211" y="363999"/>
            <a:ext cx="10067365" cy="731624"/>
          </a:xfrm>
        </p:spPr>
        <p:txBody>
          <a:bodyPr/>
          <a:lstStyle/>
          <a:p>
            <a:r>
              <a:rPr lang="en-US" sz="4000" dirty="0"/>
              <a:t>AI Interactive Vision and Progress  </a:t>
            </a:r>
          </a:p>
        </p:txBody>
      </p:sp>
    </p:spTree>
    <p:extLst>
      <p:ext uri="{BB962C8B-B14F-4D97-AF65-F5344CB8AC3E}">
        <p14:creationId xmlns:p14="http://schemas.microsoft.com/office/powerpoint/2010/main" val="311154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52" grpId="0"/>
      <p:bldP spid="53" grpId="0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069D0-46CC-6F50-C318-B77BDD633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7175B7-E513-B2FA-4701-727E2F4BA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E8FEE9-E888-B25A-6C42-81095EC6B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5834" y="178680"/>
            <a:ext cx="10067365" cy="1022592"/>
          </a:xfrm>
        </p:spPr>
        <p:txBody>
          <a:bodyPr lIns="0" tIns="45720" rIns="91440" bIns="45720" anchor="b"/>
          <a:lstStyle/>
          <a:p>
            <a:r>
              <a:rPr lang="en-US" sz="3400">
                <a:latin typeface="Arial"/>
                <a:cs typeface="Arial"/>
              </a:rPr>
              <a:t>From idea to code…</a:t>
            </a:r>
            <a:r>
              <a:rPr lang="en-US" sz="3400" i="1">
                <a:latin typeface="Arial"/>
                <a:cs typeface="Arial"/>
              </a:rPr>
              <a:t>fast!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39455E-396F-0E88-5EA5-14473F3CB17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5614416" cy="5486401"/>
          </a:xfrm>
        </p:spPr>
        <p:txBody>
          <a:bodyPr/>
          <a:lstStyle/>
          <a:p>
            <a:r>
              <a:rPr lang="en-US" dirty="0"/>
              <a:t>AI agentic workflow permits integrated modeling configuration and code based on model components using science objectives</a:t>
            </a:r>
          </a:p>
          <a:p>
            <a:endParaRPr lang="en-US" sz="1000" dirty="0"/>
          </a:p>
          <a:p>
            <a:r>
              <a:rPr lang="en-US" dirty="0"/>
              <a:t>Currently, generates custom code utilizing </a:t>
            </a:r>
            <a:r>
              <a:rPr lang="en-US" i="1" dirty="0"/>
              <a:t>scalable</a:t>
            </a:r>
            <a:r>
              <a:rPr lang="en-US" dirty="0"/>
              <a:t> to launch in HPC environments</a:t>
            </a:r>
          </a:p>
          <a:p>
            <a:endParaRPr lang="en-US" sz="1000" dirty="0"/>
          </a:p>
          <a:p>
            <a:r>
              <a:rPr lang="en-US" dirty="0"/>
              <a:t>Easily integrate additional modeling components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12AED0-67CE-BC13-E186-75599DD41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1352223"/>
            <a:ext cx="6989104" cy="6269226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1657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D0FDB-17C7-491C-9CD8-8EFB24E41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E5FECA-4220-DDA1-340A-4B8B7A77D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E1F69B4-AB22-9D55-17BF-992193F82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5540" y="2504785"/>
            <a:ext cx="4091681" cy="912183"/>
          </a:xfrm>
        </p:spPr>
        <p:txBody>
          <a:bodyPr/>
          <a:lstStyle/>
          <a:p>
            <a:r>
              <a:rPr lang="en-US" sz="4000" b="1" dirty="0"/>
              <a:t>Agentic AI Application Demonstration</a:t>
            </a:r>
            <a:endParaRPr lang="en-US" sz="4000" dirty="0"/>
          </a:p>
        </p:txBody>
      </p:sp>
      <p:pic>
        <p:nvPicPr>
          <p:cNvPr id="11" name="scalableai_demo">
            <a:hlinkClick r:id="" action="ppaction://media"/>
            <a:extLst>
              <a:ext uri="{FF2B5EF4-FFF2-40B4-BE49-F238E27FC236}">
                <a16:creationId xmlns:a16="http://schemas.microsoft.com/office/drawing/2014/main" id="{A5170420-E6F9-7A28-5E50-7BC542F7BF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18575" r="18486"/>
          <a:stretch>
            <a:fillRect/>
          </a:stretch>
        </p:blipFill>
        <p:spPr>
          <a:xfrm>
            <a:off x="5422232" y="0"/>
            <a:ext cx="9208168" cy="822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964A683-AC78-A492-C777-AEC5FE980B41}"/>
              </a:ext>
            </a:extLst>
          </p:cNvPr>
          <p:cNvSpPr txBox="1"/>
          <p:nvPr/>
        </p:nvSpPr>
        <p:spPr>
          <a:xfrm>
            <a:off x="753034" y="4114800"/>
            <a:ext cx="4476691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/>
              <a:t>Next steps: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000" dirty="0"/>
              <a:t>Add in the remainder of our core models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000" dirty="0"/>
              <a:t>Testing on cloud services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5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000" i="1" dirty="0"/>
              <a:t>Deploy! </a:t>
            </a:r>
          </a:p>
        </p:txBody>
      </p:sp>
    </p:spTree>
    <p:extLst>
      <p:ext uri="{BB962C8B-B14F-4D97-AF65-F5344CB8AC3E}">
        <p14:creationId xmlns:p14="http://schemas.microsoft.com/office/powerpoint/2010/main" val="1110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9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FD0D9-1CAC-4FBD-8120-CBD5A07EB9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628" y="199506"/>
            <a:ext cx="4649632" cy="921894"/>
          </a:xfrm>
        </p:spPr>
        <p:txBody>
          <a:bodyPr/>
          <a:lstStyle/>
          <a:p>
            <a:r>
              <a:rPr lang="en-US" sz="6600" dirty="0"/>
              <a:t>Thank you! </a:t>
            </a:r>
            <a:endParaRPr lang="en-US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1441A0-64EA-72F3-2665-12DBC9CB633D}"/>
              </a:ext>
            </a:extLst>
          </p:cNvPr>
          <p:cNvSpPr txBox="1"/>
          <p:nvPr/>
        </p:nvSpPr>
        <p:spPr>
          <a:xfrm>
            <a:off x="5127934" y="199506"/>
            <a:ext cx="975914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This research was supported by the U.S. Department of Energy, Office of Science, as part of research in </a:t>
            </a:r>
            <a:r>
              <a:rPr lang="en-US" dirty="0" err="1">
                <a:solidFill>
                  <a:schemeClr val="bg1"/>
                </a:solidFill>
              </a:rPr>
              <a:t>MultiSector</a:t>
            </a:r>
            <a:r>
              <a:rPr lang="en-US" dirty="0">
                <a:solidFill>
                  <a:schemeClr val="bg1"/>
                </a:solidFill>
              </a:rPr>
              <a:t> Dynamics, Earth and Environmental System Modeling Program.  The Pacific Northwest National Laboratory is operated for DOE by Battelle Memorial Institute under contract DE-AC05-76RL01830. The views and opinions expressed in this paper are those of the authors alone.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30060A-DA05-6361-80F7-8AA968236EDF}"/>
              </a:ext>
            </a:extLst>
          </p:cNvPr>
          <p:cNvSpPr/>
          <p:nvPr/>
        </p:nvSpPr>
        <p:spPr>
          <a:xfrm>
            <a:off x="6329363" y="7272338"/>
            <a:ext cx="1100137" cy="700087"/>
          </a:xfrm>
          <a:prstGeom prst="rect">
            <a:avLst/>
          </a:prstGeom>
          <a:noFill/>
          <a:ln w="38100">
            <a:solidFill>
              <a:srgbClr val="31B8CA"/>
            </a:solidFill>
          </a:ln>
        </p:spPr>
        <p:txBody>
          <a:bodyPr wrap="square" lIns="91440" tIns="91440" rIns="91440" bIns="91440" rtlCol="0" anchor="ctr">
            <a:noAutofit/>
          </a:bodyPr>
          <a:lstStyle/>
          <a:p>
            <a:pPr algn="l">
              <a:lnSpc>
                <a:spcPct val="15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9E6031-2D3D-B4CB-13DF-5A0093D970E7}"/>
              </a:ext>
            </a:extLst>
          </p:cNvPr>
          <p:cNvSpPr/>
          <p:nvPr/>
        </p:nvSpPr>
        <p:spPr>
          <a:xfrm>
            <a:off x="9153525" y="7272338"/>
            <a:ext cx="1447800" cy="700087"/>
          </a:xfrm>
          <a:prstGeom prst="rect">
            <a:avLst/>
          </a:prstGeom>
          <a:noFill/>
          <a:ln w="38100">
            <a:solidFill>
              <a:srgbClr val="31B8CA"/>
            </a:solidFill>
          </a:ln>
        </p:spPr>
        <p:txBody>
          <a:bodyPr wrap="square" lIns="91440" tIns="91440" rIns="91440" bIns="91440" rtlCol="0" anchor="ctr">
            <a:noAutofit/>
          </a:bodyPr>
          <a:lstStyle/>
          <a:p>
            <a:pPr algn="l">
              <a:lnSpc>
                <a:spcPct val="150000"/>
              </a:lnSpc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29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  <a:alpha val="25000"/>
          </a:schemeClr>
        </a:solidFill>
        <a:ln w="19050">
          <a:solidFill>
            <a:schemeClr val="bg2">
              <a:lumMod val="50000"/>
            </a:schemeClr>
          </a:solidFill>
        </a:ln>
      </a:spPr>
      <a:bodyPr wrap="square" lIns="91440" tIns="91440" rIns="91440" bIns="91440" rtlCol="0">
        <a:noAutofit/>
      </a:bodyPr>
      <a:lstStyle>
        <a:defPPr algn="l">
          <a:lnSpc>
            <a:spcPct val="150000"/>
          </a:lnSpc>
          <a:defRPr>
            <a:solidFill>
              <a:schemeClr val="tx1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PNNL_Plain.potx" id="{0782FAF7-70BE-4A7B-A9AB-04CE0CD8A8DE}" vid="{2CD97732-1318-4B64-80C1-95496D5ABA2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PNNL_Option_4</Template>
  <TotalTime>0</TotalTime>
  <Words>545</Words>
  <Application>Microsoft Office PowerPoint</Application>
  <PresentationFormat>Custom</PresentationFormat>
  <Paragraphs>93</Paragraphs>
  <Slides>9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Slack-Lato</vt:lpstr>
      <vt:lpstr>Wingdings</vt:lpstr>
      <vt:lpstr>PNNL_Option_4</vt:lpstr>
      <vt:lpstr>AI-enabled model integration and visual analytics as a pathway to rapid experimentation</vt:lpstr>
      <vt:lpstr>AI Analytics: a global to regional analytics platform</vt:lpstr>
      <vt:lpstr>PowerPoint Presentation</vt:lpstr>
      <vt:lpstr>Scalable Key Features</vt:lpstr>
      <vt:lpstr>Scalable beyond GCIMS</vt:lpstr>
      <vt:lpstr>AI Interactive Vision and Progress  </vt:lpstr>
      <vt:lpstr>From idea to code…fast!</vt:lpstr>
      <vt:lpstr>Agentic AI Application Demonstration</vt:lpstr>
      <vt:lpstr>Thank you!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2025-06-04T18:41:31Z</dcterms:created>
  <dcterms:modified xsi:type="dcterms:W3CDTF">2025-06-04T18:42:11Z</dcterms:modified>
</cp:coreProperties>
</file>